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9" r:id="rId3"/>
    <p:sldId id="311" r:id="rId4"/>
    <p:sldId id="310" r:id="rId5"/>
    <p:sldId id="296" r:id="rId6"/>
    <p:sldId id="277" r:id="rId7"/>
    <p:sldId id="278" r:id="rId8"/>
    <p:sldId id="308" r:id="rId9"/>
    <p:sldId id="304" r:id="rId10"/>
    <p:sldId id="307" r:id="rId11"/>
    <p:sldId id="292" r:id="rId12"/>
    <p:sldId id="293" r:id="rId13"/>
    <p:sldId id="294" r:id="rId14"/>
    <p:sldId id="279" r:id="rId15"/>
    <p:sldId id="305" r:id="rId16"/>
    <p:sldId id="312" r:id="rId17"/>
    <p:sldId id="280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Heitzman" userId="14876e6efc439dd5" providerId="LiveId" clId="{4A422578-DA2B-0B48-AC41-CDB725FA07F9}"/>
    <pc:docChg chg="delSld">
      <pc:chgData name="Greg Heitzman" userId="14876e6efc439dd5" providerId="LiveId" clId="{4A422578-DA2B-0B48-AC41-CDB725FA07F9}" dt="2018-04-09T03:14:06.068" v="16" actId="2696"/>
      <pc:docMkLst>
        <pc:docMk/>
      </pc:docMkLst>
      <pc:sldChg chg="del">
        <pc:chgData name="Greg Heitzman" userId="14876e6efc439dd5" providerId="LiveId" clId="{4A422578-DA2B-0B48-AC41-CDB725FA07F9}" dt="2018-04-09T03:14:06.068" v="16" actId="2696"/>
        <pc:sldMkLst>
          <pc:docMk/>
          <pc:sldMk cId="2814870536" sldId="273"/>
        </pc:sldMkLst>
      </pc:sldChg>
      <pc:sldChg chg="del">
        <pc:chgData name="Greg Heitzman" userId="14876e6efc439dd5" providerId="LiveId" clId="{4A422578-DA2B-0B48-AC41-CDB725FA07F9}" dt="2018-04-09T03:13:48.457" v="6" actId="2696"/>
        <pc:sldMkLst>
          <pc:docMk/>
          <pc:sldMk cId="611591949" sldId="281"/>
        </pc:sldMkLst>
      </pc:sldChg>
      <pc:sldChg chg="del">
        <pc:chgData name="Greg Heitzman" userId="14876e6efc439dd5" providerId="LiveId" clId="{4A422578-DA2B-0B48-AC41-CDB725FA07F9}" dt="2018-04-09T03:13:54.161" v="10" actId="2696"/>
        <pc:sldMkLst>
          <pc:docMk/>
          <pc:sldMk cId="3804836921" sldId="282"/>
        </pc:sldMkLst>
      </pc:sldChg>
      <pc:sldChg chg="del">
        <pc:chgData name="Greg Heitzman" userId="14876e6efc439dd5" providerId="LiveId" clId="{4A422578-DA2B-0B48-AC41-CDB725FA07F9}" dt="2018-04-09T03:13:45.711" v="4" actId="2696"/>
        <pc:sldMkLst>
          <pc:docMk/>
          <pc:sldMk cId="3903657958" sldId="283"/>
        </pc:sldMkLst>
      </pc:sldChg>
      <pc:sldChg chg="del">
        <pc:chgData name="Greg Heitzman" userId="14876e6efc439dd5" providerId="LiveId" clId="{4A422578-DA2B-0B48-AC41-CDB725FA07F9}" dt="2018-04-09T03:13:51.309" v="8" actId="2696"/>
        <pc:sldMkLst>
          <pc:docMk/>
          <pc:sldMk cId="1655158865" sldId="286"/>
        </pc:sldMkLst>
      </pc:sldChg>
      <pc:sldChg chg="del">
        <pc:chgData name="Greg Heitzman" userId="14876e6efc439dd5" providerId="LiveId" clId="{4A422578-DA2B-0B48-AC41-CDB725FA07F9}" dt="2018-04-09T03:13:55.580" v="11" actId="2696"/>
        <pc:sldMkLst>
          <pc:docMk/>
          <pc:sldMk cId="1848951647" sldId="287"/>
        </pc:sldMkLst>
      </pc:sldChg>
      <pc:sldChg chg="del">
        <pc:chgData name="Greg Heitzman" userId="14876e6efc439dd5" providerId="LiveId" clId="{4A422578-DA2B-0B48-AC41-CDB725FA07F9}" dt="2018-04-09T03:13:49.906" v="7" actId="2696"/>
        <pc:sldMkLst>
          <pc:docMk/>
          <pc:sldMk cId="1704267278" sldId="288"/>
        </pc:sldMkLst>
      </pc:sldChg>
      <pc:sldChg chg="del">
        <pc:chgData name="Greg Heitzman" userId="14876e6efc439dd5" providerId="LiveId" clId="{4A422578-DA2B-0B48-AC41-CDB725FA07F9}" dt="2018-04-09T03:13:58.454" v="13" actId="2696"/>
        <pc:sldMkLst>
          <pc:docMk/>
          <pc:sldMk cId="4216753855" sldId="289"/>
        </pc:sldMkLst>
      </pc:sldChg>
      <pc:sldChg chg="del">
        <pc:chgData name="Greg Heitzman" userId="14876e6efc439dd5" providerId="LiveId" clId="{4A422578-DA2B-0B48-AC41-CDB725FA07F9}" dt="2018-04-09T03:13:42.795" v="2" actId="2696"/>
        <pc:sldMkLst>
          <pc:docMk/>
          <pc:sldMk cId="783418133" sldId="290"/>
        </pc:sldMkLst>
      </pc:sldChg>
      <pc:sldChg chg="del">
        <pc:chgData name="Greg Heitzman" userId="14876e6efc439dd5" providerId="LiveId" clId="{4A422578-DA2B-0B48-AC41-CDB725FA07F9}" dt="2018-04-09T03:13:44.286" v="3" actId="2696"/>
        <pc:sldMkLst>
          <pc:docMk/>
          <pc:sldMk cId="2700753843" sldId="297"/>
        </pc:sldMkLst>
      </pc:sldChg>
      <pc:sldChg chg="del">
        <pc:chgData name="Greg Heitzman" userId="14876e6efc439dd5" providerId="LiveId" clId="{4A422578-DA2B-0B48-AC41-CDB725FA07F9}" dt="2018-04-09T03:13:57.014" v="12" actId="2696"/>
        <pc:sldMkLst>
          <pc:docMk/>
          <pc:sldMk cId="2093290311" sldId="299"/>
        </pc:sldMkLst>
      </pc:sldChg>
      <pc:sldChg chg="del">
        <pc:chgData name="Greg Heitzman" userId="14876e6efc439dd5" providerId="LiveId" clId="{4A422578-DA2B-0B48-AC41-CDB725FA07F9}" dt="2018-04-09T03:14:01.376" v="14" actId="2696"/>
        <pc:sldMkLst>
          <pc:docMk/>
          <pc:sldMk cId="2679820923" sldId="300"/>
        </pc:sldMkLst>
      </pc:sldChg>
      <pc:sldChg chg="del">
        <pc:chgData name="Greg Heitzman" userId="14876e6efc439dd5" providerId="LiveId" clId="{4A422578-DA2B-0B48-AC41-CDB725FA07F9}" dt="2018-04-09T03:13:47.029" v="5" actId="2696"/>
        <pc:sldMkLst>
          <pc:docMk/>
          <pc:sldMk cId="3150872139" sldId="301"/>
        </pc:sldMkLst>
      </pc:sldChg>
      <pc:sldChg chg="del">
        <pc:chgData name="Greg Heitzman" userId="14876e6efc439dd5" providerId="LiveId" clId="{4A422578-DA2B-0B48-AC41-CDB725FA07F9}" dt="2018-04-09T03:13:52.749" v="9" actId="2696"/>
        <pc:sldMkLst>
          <pc:docMk/>
          <pc:sldMk cId="3961168896" sldId="302"/>
        </pc:sldMkLst>
      </pc:sldChg>
      <pc:sldChg chg="del">
        <pc:chgData name="Greg Heitzman" userId="14876e6efc439dd5" providerId="LiveId" clId="{4A422578-DA2B-0B48-AC41-CDB725FA07F9}" dt="2018-04-09T03:14:02.906" v="15" actId="2696"/>
        <pc:sldMkLst>
          <pc:docMk/>
          <pc:sldMk cId="211904614" sldId="303"/>
        </pc:sldMkLst>
      </pc:sldChg>
      <pc:sldChg chg="del">
        <pc:chgData name="Greg Heitzman" userId="14876e6efc439dd5" providerId="LiveId" clId="{4A422578-DA2B-0B48-AC41-CDB725FA07F9}" dt="2018-04-09T03:13:41.160" v="1" actId="2696"/>
        <pc:sldMkLst>
          <pc:docMk/>
          <pc:sldMk cId="3461830458" sldId="306"/>
        </pc:sldMkLst>
      </pc:sldChg>
      <pc:sldChg chg="del">
        <pc:chgData name="Greg Heitzman" userId="14876e6efc439dd5" providerId="LiveId" clId="{4A422578-DA2B-0B48-AC41-CDB725FA07F9}" dt="2018-04-09T03:13:37.583" v="0" actId="2696"/>
        <pc:sldMkLst>
          <pc:docMk/>
          <pc:sldMk cId="2167502326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918B62-A96D-4DB8-B51B-46BF349A8A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12441D-5B85-40AD-8394-C1B79449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DDD6-9E89-4E45-A728-8F6EDFBC91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C27AB5-9FC1-4321-8C49-836052766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3AB558-84FE-4920-B9AF-F5A36DD2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581EA-5384-438B-86B4-53B7A8ED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473AA-F2B5-4506-939E-0C3478507307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D9996-CEE9-4190-9333-B63E2406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3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" y="14944"/>
            <a:ext cx="9126503" cy="682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683" y="2393296"/>
            <a:ext cx="6414247" cy="103570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682" y="3602038"/>
            <a:ext cx="563431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5FEB-5B76-4AAA-A554-483FDA43250F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51B9-B94A-445F-A4CE-2A63E1B3EA3A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5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50D9-F7C5-4684-AE34-72B016967F3F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1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EB3C-15D8-4E6D-A506-D6AE055F3FF8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8CD7-A5CB-4074-BC52-740C33777D29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015-5D23-42E7-B02E-0BF3F137F69B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8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56F-0E8D-45E3-94B0-37939CE74E50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5D92-B7C7-4271-A41D-FC54700365AB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9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02"/>
            <a:ext cx="9144000" cy="6873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F9D-5BE0-4C84-90FE-C7668309B900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" y="14944"/>
            <a:ext cx="9126503" cy="682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F220-B588-476E-BA91-F7DE04CDBBEC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3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2957-30EC-4178-BA58-816193BC9487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3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30FA-EEDD-4593-B8AF-3E4AC2EB3AD7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5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2C86-B192-4307-906A-F6F48D73E9B5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102C-18A4-4730-A189-DDFC7EB5634C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7EC1-775F-4CF5-92B2-24BDFE28EA1F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B639-9C67-4669-BE04-02721E1DA3DF}" type="datetime1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40FD-DD48-435B-8A46-54D337839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96" y="415636"/>
            <a:ext cx="5870576" cy="13046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Findings and Best Practices 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6BAC257-BA75-3948-A73B-6A7F13088EE0}"/>
              </a:ext>
            </a:extLst>
          </p:cNvPr>
          <p:cNvSpPr txBox="1">
            <a:spLocks/>
          </p:cNvSpPr>
          <p:nvPr/>
        </p:nvSpPr>
        <p:spPr>
          <a:xfrm>
            <a:off x="2754217" y="3059808"/>
            <a:ext cx="6107546" cy="379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/>
              <a:t>KWWOA Annual Conference </a:t>
            </a:r>
          </a:p>
          <a:p>
            <a:pPr algn="r"/>
            <a:r>
              <a:rPr lang="en-US" b="1" dirty="0"/>
              <a:t>Northern Kentucky Convention Center</a:t>
            </a:r>
          </a:p>
          <a:p>
            <a:pPr algn="r"/>
            <a:r>
              <a:rPr lang="en-US" b="1" dirty="0"/>
              <a:t>April 9, 2018</a:t>
            </a:r>
          </a:p>
          <a:p>
            <a:pPr algn="r"/>
            <a:endParaRPr lang="en-US" sz="1200" b="1" dirty="0"/>
          </a:p>
          <a:p>
            <a:pPr algn="r"/>
            <a:r>
              <a:rPr lang="en-US" b="1" dirty="0"/>
              <a:t>Peter Goodmann</a:t>
            </a:r>
          </a:p>
          <a:p>
            <a:pPr algn="r"/>
            <a:r>
              <a:rPr lang="en-US" b="1" dirty="0"/>
              <a:t>Kentucky Division of Water</a:t>
            </a:r>
          </a:p>
          <a:p>
            <a:pPr algn="r"/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412DF80-5C02-4202-9ED2-A17F9CE2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8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5EC0C1-A231-433B-9307-89D29FCA9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795522"/>
            <a:ext cx="7315215" cy="52669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DAF17C-E782-4650-A351-7F1EB172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9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1" y="1009270"/>
            <a:ext cx="4468090" cy="1470317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</a:rPr>
              <a:t>US Lead Service Line Inventory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5" y="2292927"/>
            <a:ext cx="8204201" cy="43226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• AWWA/EPA estimates 6.1 million 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Lead Service Lines (LSL) in U.S. (range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5.5 to 7.1 million LSL)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• Includes full and partial LSL (public and private)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• Largest density is with systems serving 10,000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to 50,000 Population.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• Generally utilities transitioned from lead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copper between 1930 and 1960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• National cost estimate of $18 to $30 billion for 6.1 million LSL,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assumes $3,000 to $5,000 per LSL replacement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657" y="1359767"/>
            <a:ext cx="2718570" cy="1866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7C0958-0EF5-FD48-9FC0-CB82ED438651}"/>
              </a:ext>
            </a:extLst>
          </p:cNvPr>
          <p:cNvSpPr txBox="1"/>
          <p:nvPr/>
        </p:nvSpPr>
        <p:spPr>
          <a:xfrm>
            <a:off x="1651000" y="345389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What Have We Learned?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2DED8A3-5533-4C5F-8EA7-52886E32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5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917C34-EEAA-5B48-8525-DC3D2653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46" y="936056"/>
            <a:ext cx="2642495" cy="2002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37" y="889312"/>
            <a:ext cx="6716067" cy="1048182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</a:rPr>
              <a:t>Kentucky Lead Service Line Inventory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7C0958-0EF5-FD48-9FC0-CB82ED438651}"/>
              </a:ext>
            </a:extLst>
          </p:cNvPr>
          <p:cNvSpPr txBox="1"/>
          <p:nvPr/>
        </p:nvSpPr>
        <p:spPr>
          <a:xfrm>
            <a:off x="1801494" y="228170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What Have We Learned?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5B5B34F-E69E-794F-9FA2-8D1BCB49A31E}"/>
              </a:ext>
            </a:extLst>
          </p:cNvPr>
          <p:cNvSpPr txBox="1">
            <a:spLocks/>
          </p:cNvSpPr>
          <p:nvPr/>
        </p:nvSpPr>
        <p:spPr>
          <a:xfrm>
            <a:off x="752037" y="2054713"/>
            <a:ext cx="8534400" cy="410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AWWA/EPA estimate 53,000 Public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   LSL in Kentucky </a:t>
            </a:r>
            <a:r>
              <a:rPr lang="en-US" sz="2400" dirty="0">
                <a:solidFill>
                  <a:srgbClr val="FF0000"/>
                </a:solidFill>
              </a:rPr>
              <a:t>(we think overestimated)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/>
              <a:t>Replacement Cost Range of $1,500 to $3,000 each</a:t>
            </a:r>
          </a:p>
          <a:p>
            <a:r>
              <a:rPr lang="en-US" sz="2400" dirty="0"/>
              <a:t>Estimate of $79.5 to $159 million for public portion</a:t>
            </a:r>
          </a:p>
          <a:p>
            <a:r>
              <a:rPr lang="en-US" sz="2400" dirty="0"/>
              <a:t>Estimate 13,000 Private LSL in Kentucky</a:t>
            </a:r>
          </a:p>
          <a:p>
            <a:r>
              <a:rPr lang="en-US" sz="2400" dirty="0"/>
              <a:t>Replacement Cost Range of $1,000 to $2,000</a:t>
            </a:r>
          </a:p>
          <a:p>
            <a:r>
              <a:rPr lang="en-US" sz="2400" dirty="0"/>
              <a:t>Estimate of $19.5 to $26 million for private portion</a:t>
            </a:r>
          </a:p>
          <a:p>
            <a:r>
              <a:rPr lang="en-US" sz="2400" dirty="0"/>
              <a:t>Total Kentucky Estimate for removal of Public and Private LSL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     of $92.5 to $185 million </a:t>
            </a:r>
            <a:r>
              <a:rPr lang="en-US" sz="2400" dirty="0">
                <a:solidFill>
                  <a:srgbClr val="FF0000"/>
                </a:solidFill>
              </a:rPr>
              <a:t>(based on AWWA/EPA estimated #s)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948908-C6DD-456D-8AD0-795F9A4E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42" y="17331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How does Kentucky Compare?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527" y="1316312"/>
            <a:ext cx="8319655" cy="50072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United States Survey Data:</a:t>
            </a:r>
          </a:p>
          <a:p>
            <a:pPr marL="0" indent="0">
              <a:buNone/>
            </a:pPr>
            <a:r>
              <a:rPr lang="en-US" dirty="0"/>
              <a:t>	– </a:t>
            </a:r>
            <a:r>
              <a:rPr lang="en-US" b="1" dirty="0"/>
              <a:t>US 2015 Population 320 million people</a:t>
            </a:r>
          </a:p>
          <a:p>
            <a:pPr marL="0" indent="0">
              <a:buNone/>
            </a:pPr>
            <a:r>
              <a:rPr lang="en-US" b="1" dirty="0"/>
              <a:t>	– 293 million people served by Community Water Systems (92% served)</a:t>
            </a:r>
          </a:p>
          <a:p>
            <a:pPr marL="0" indent="0">
              <a:buNone/>
            </a:pPr>
            <a:r>
              <a:rPr lang="en-US" b="1" dirty="0"/>
              <a:t>	– 97.7 million household connections (assumes 3 people per connection)</a:t>
            </a:r>
          </a:p>
          <a:p>
            <a:pPr marL="0" indent="0">
              <a:buNone/>
            </a:pPr>
            <a:r>
              <a:rPr lang="en-US" b="1" dirty="0"/>
              <a:t>	– 6.1 million Lead Service Lines (AWWA Journal Article June 2016)</a:t>
            </a:r>
          </a:p>
          <a:p>
            <a:pPr marL="0" indent="0">
              <a:buNone/>
            </a:pPr>
            <a:r>
              <a:rPr lang="en-US" b="1" dirty="0"/>
              <a:t>	– </a:t>
            </a:r>
            <a:r>
              <a:rPr lang="en-US" b="1" u="sng" dirty="0">
                <a:solidFill>
                  <a:srgbClr val="FF0000"/>
                </a:solidFill>
              </a:rPr>
              <a:t>Estimate 6.2% of US Houses have full or partial Lead Service Lines</a:t>
            </a:r>
          </a:p>
          <a:p>
            <a:r>
              <a:rPr lang="en-US" sz="3800" b="1" dirty="0"/>
              <a:t>Kentucky Survey Data: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– Kentucky 2015 Population of 4.4 million</a:t>
            </a:r>
          </a:p>
          <a:p>
            <a:pPr marL="0" indent="0">
              <a:buNone/>
            </a:pPr>
            <a:r>
              <a:rPr lang="en-US" b="1" dirty="0"/>
              <a:t>	– 4.2 million people served by Community Water System (95%+ served)</a:t>
            </a:r>
          </a:p>
          <a:p>
            <a:pPr marL="0" indent="0">
              <a:buNone/>
            </a:pPr>
            <a:r>
              <a:rPr lang="en-US" b="1" dirty="0"/>
              <a:t>	– 1.4 million household connections (assumes 3 people per connection)</a:t>
            </a:r>
          </a:p>
          <a:p>
            <a:pPr marL="0" indent="0">
              <a:buNone/>
            </a:pPr>
            <a:r>
              <a:rPr lang="en-US" b="1" dirty="0"/>
              <a:t>	– 53,000 Lead Service Lines (AWWA Journal Article June 2016)</a:t>
            </a:r>
          </a:p>
          <a:p>
            <a:pPr marL="0" indent="0">
              <a:buNone/>
            </a:pPr>
            <a:r>
              <a:rPr lang="en-US" b="1" dirty="0"/>
              <a:t>	– </a:t>
            </a:r>
            <a:r>
              <a:rPr lang="en-US" b="1" u="sng" dirty="0">
                <a:solidFill>
                  <a:srgbClr val="FF0000"/>
                </a:solidFill>
              </a:rPr>
              <a:t>Estimate 3.8% of KY Houses have full or partial Lead Service Lines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sz="3800" b="1" u="sng" dirty="0">
                <a:solidFill>
                  <a:srgbClr val="FF0000"/>
                </a:solidFill>
              </a:rPr>
              <a:t>Kentucky Compares Favorably to National Average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768C1-E4E9-4065-92F4-D610DBF1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0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403" y="203490"/>
            <a:ext cx="663344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Best Practices Emerging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529052"/>
            <a:ext cx="3719649" cy="45321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On-line lead service GIS database </a:t>
            </a:r>
          </a:p>
          <a:p>
            <a:r>
              <a:rPr lang="en-US" dirty="0"/>
              <a:t>Free water sampling for lead</a:t>
            </a:r>
          </a:p>
          <a:p>
            <a:r>
              <a:rPr lang="en-US" dirty="0"/>
              <a:t>Proactive lead replacement programs (public and private)</a:t>
            </a:r>
          </a:p>
          <a:p>
            <a:r>
              <a:rPr lang="en-US" dirty="0"/>
              <a:t>Lead replacement subsidy or finance program for homeowner’s portion of lead piping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19607D-2EF0-48CE-A18D-FDC380C79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9"/>
          <a:stretch/>
        </p:blipFill>
        <p:spPr>
          <a:xfrm>
            <a:off x="5231258" y="1645477"/>
            <a:ext cx="3683700" cy="1907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B45323-D83B-4D37-A573-1C85B97C72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9879" y="3900895"/>
            <a:ext cx="2823210" cy="16573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0E8072-B962-47AC-A72F-30A43EFC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0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403" y="203490"/>
            <a:ext cx="663344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Best Practices Emerging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73" y="1529053"/>
            <a:ext cx="4144282" cy="437272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Optimized water treatment for corrosion</a:t>
            </a:r>
          </a:p>
          <a:p>
            <a:r>
              <a:rPr lang="en-US" sz="2400" dirty="0"/>
              <a:t>Best practices for sampling and monitoring</a:t>
            </a:r>
          </a:p>
          <a:p>
            <a:r>
              <a:rPr lang="en-US" sz="2400" dirty="0"/>
              <a:t>School partnerships for lead inventory, testing, flushing and plumbing fixture replacement (Indiana Finance Authority school program)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A40910-4930-1F45-959C-41D15CA90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45" y="1640937"/>
            <a:ext cx="3798749" cy="40147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3F7AD6-F7EA-4BFD-A70C-4B521D8A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1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624ED2-D276-4EE1-A6DC-8D50E3AB3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3" y="1324909"/>
            <a:ext cx="4560062" cy="3590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403" y="203490"/>
            <a:ext cx="663344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Best Practices Emerging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637" y="1699240"/>
            <a:ext cx="3571363" cy="1729760"/>
          </a:xfrm>
        </p:spPr>
        <p:txBody>
          <a:bodyPr>
            <a:normAutofit/>
          </a:bodyPr>
          <a:lstStyle/>
          <a:p>
            <a:r>
              <a:rPr lang="en-US" sz="2400" dirty="0"/>
              <a:t>Lead education and communication materials</a:t>
            </a:r>
          </a:p>
          <a:p>
            <a:r>
              <a:rPr lang="en-US" sz="2400" dirty="0"/>
              <a:t>Best Practices for Flushing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A17B4714-594F-4D02-B0BC-AB6755F3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03" y="3529722"/>
            <a:ext cx="3708392" cy="2343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F283D9-5FC1-4FFB-8860-424F9539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8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285" y="14083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Regulatory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285" y="1466402"/>
            <a:ext cx="5409623" cy="47275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Reduction in Action Level below 10 ppb</a:t>
            </a:r>
          </a:p>
          <a:p>
            <a:r>
              <a:rPr lang="en-US" dirty="0"/>
              <a:t>Possibly a MCL for Lead or a Household Action Level</a:t>
            </a:r>
          </a:p>
          <a:p>
            <a:r>
              <a:rPr lang="en-US" dirty="0"/>
              <a:t>Change in sampling methods (cycles, size, frequency, locations)</a:t>
            </a:r>
          </a:p>
          <a:p>
            <a:r>
              <a:rPr lang="en-US" dirty="0"/>
              <a:t>Strict water sampling protocol for lead</a:t>
            </a:r>
          </a:p>
          <a:p>
            <a:r>
              <a:rPr lang="en-US" dirty="0"/>
              <a:t>Mandatory replacement programs   (XX % per year)</a:t>
            </a:r>
          </a:p>
          <a:p>
            <a:r>
              <a:rPr lang="en-US" dirty="0"/>
              <a:t>Mandatory lead education materials provided to for consumers, including health risk info.</a:t>
            </a:r>
          </a:p>
          <a:p>
            <a:r>
              <a:rPr lang="en-US" dirty="0"/>
              <a:t>Private lead line replacement requirements for homeowners</a:t>
            </a:r>
          </a:p>
          <a:p>
            <a:r>
              <a:rPr lang="en-US" dirty="0"/>
              <a:t>Specific lead action steps for schools, daycares and public facilities </a:t>
            </a:r>
          </a:p>
        </p:txBody>
      </p:sp>
      <p:pic>
        <p:nvPicPr>
          <p:cNvPr id="2052" name="Picture 4" descr="Image result for EP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6" y="2115127"/>
            <a:ext cx="2156691" cy="21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6D2ECF-035E-4982-B5F0-E681B8BF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0918" y="768150"/>
            <a:ext cx="7886700" cy="2553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Peter Goodmann</a:t>
            </a:r>
          </a:p>
          <a:p>
            <a:pPr marL="0" indent="0" algn="ctr">
              <a:buNone/>
            </a:pPr>
            <a:r>
              <a:rPr lang="en-US" b="1" dirty="0"/>
              <a:t>Director</a:t>
            </a:r>
          </a:p>
          <a:p>
            <a:pPr marL="0" indent="0" algn="ctr">
              <a:buNone/>
            </a:pPr>
            <a:r>
              <a:rPr lang="en-US" b="1" dirty="0"/>
              <a:t>Kentucky Division of Water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p</a:t>
            </a:r>
            <a:r>
              <a:rPr lang="en-US" b="1"/>
              <a:t>eter</a:t>
            </a:r>
            <a:r>
              <a:rPr lang="en-US" b="1" dirty="0"/>
              <a:t>.goodmann@ky.gov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E64E8F-F904-5843-9E42-47864947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06" y="3695501"/>
            <a:ext cx="2287207" cy="22872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7EE729-C418-4662-94F0-54314EBB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F299A-A616-46E1-A3D5-05E1790B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9812"/>
            <a:ext cx="7037614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Flint Public Health Crisis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47EB68-587B-43D8-ABB4-14EE1B4C6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0846" y="1489001"/>
            <a:ext cx="2504803" cy="228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3ECD9E-4239-3344-A68B-E4848C21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269697"/>
            <a:ext cx="3503272" cy="2284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056909-B66A-5140-A779-63A37470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61" y="1625375"/>
            <a:ext cx="3003579" cy="238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A77DA8-9557-894E-A84C-8BE94E94B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321" y="3058652"/>
            <a:ext cx="2801833" cy="254831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C44C3E-107B-45BE-BAC9-5566ED2A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DA66-C639-0A44-B6C6-5EB58EDB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6062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Trouble Spreading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A7D0AC-5EC2-47F6-A940-FBBBBDEB19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6580" r="42964" b="3807"/>
          <a:stretch/>
        </p:blipFill>
        <p:spPr bwMode="auto">
          <a:xfrm>
            <a:off x="867908" y="1586186"/>
            <a:ext cx="2839085" cy="3011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B1CEAA-FE47-B744-8FF2-0DC321F0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09" y="2683172"/>
            <a:ext cx="2873939" cy="2870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0BD99E-F1B9-D248-A298-1AFFC72E2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45" y="1586186"/>
            <a:ext cx="2644511" cy="413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8563D4-A21F-9E43-919B-383763ECC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886" y="2911749"/>
            <a:ext cx="2210886" cy="29951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A4E944-0D09-41D6-A684-277BC55E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2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64BC8-62FB-CB41-94D6-2DEE517E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209" y="361517"/>
            <a:ext cx="76096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Members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DEB47F0-E555-4748-B417-DD0CBA23B8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4273" y="1779443"/>
            <a:ext cx="8439727" cy="433964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ln/>
            </a:endParaRP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Jennifer Burt, Kentucky Health Department</a:t>
            </a:r>
          </a:p>
          <a:p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Obe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Cox, Carroll County Water District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 Gabbard, Kentucky Division of Water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Mike Gardner, Bowling Green Municipal Utilities 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Greg Heitzman, BlueWater Kentucky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 Lovan, Northern Kentucky Water District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Brad Montgomery, GRW Engineers</a:t>
            </a:r>
          </a:p>
          <a:p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Bill Robertson, Paducah Water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 Rockaway, PhD, University of Louisville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Justin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Sensabaugh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Kentucky American Water Company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Rengao Song, PhD, Louisville Water Company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Brian Thomas, Marion Water Department</a:t>
            </a:r>
          </a:p>
          <a:p>
            <a:endParaRPr lang="en-US" sz="1800" b="1" dirty="0">
              <a:ln/>
            </a:endParaRPr>
          </a:p>
          <a:p>
            <a:endParaRPr lang="en-US" sz="1800" b="1" dirty="0">
              <a:ln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6EDBC2-6D2B-47E4-B9DF-E2989272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64BC8-62FB-CB41-94D6-2DEE517E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209" y="361517"/>
            <a:ext cx="76096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latin typeface="+mn-lt"/>
              </a:rPr>
              <a:t>Resources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DEB47F0-E555-4748-B417-DD0CBA23B8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8176" y="1834375"/>
            <a:ext cx="7419447" cy="402614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Peter Goodmann, KY Division of Water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Claude Carothers, KY Division of Water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Samantha Kaiser, KY Division of Water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Lancho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Kentucky American Water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Gary Larimore, Kentucky Rural Water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 Sanborn, KY-TN AWWA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Kelley Dearing Smith, Louisville Water Company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Victoria Wilhoite, KY Division of Compliance Assistance</a:t>
            </a:r>
          </a:p>
          <a:p>
            <a:endParaRPr lang="en-US" sz="2400" b="1" dirty="0">
              <a:ln/>
            </a:endParaRPr>
          </a:p>
          <a:p>
            <a:endParaRPr lang="en-US" sz="2400" b="1" dirty="0">
              <a:ln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2AB3E5-C0DE-4150-BCC6-B186F5F1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690689"/>
            <a:ext cx="7602104" cy="4074967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First meeting held April 20, 2016</a:t>
            </a:r>
          </a:p>
          <a:p>
            <a:r>
              <a:rPr lang="en-US" sz="3100" dirty="0"/>
              <a:t>Workgroup generally meets monthly on third Wednesday</a:t>
            </a:r>
          </a:p>
          <a:p>
            <a:r>
              <a:rPr lang="en-US" sz="3100" dirty="0"/>
              <a:t>Meetings open to the public</a:t>
            </a:r>
          </a:p>
          <a:p>
            <a:r>
              <a:rPr lang="en-US" sz="3100" dirty="0"/>
              <a:t>Sub-teams established in the following areas:</a:t>
            </a:r>
          </a:p>
          <a:p>
            <a:endParaRPr lang="en-US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Public health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Lead regulations and compliance record with LCR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Treatment/Corrosion control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Distribution/Piping/Plumbing infrastructure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Training/Education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Financing/Funding lead replacement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Communications/Education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2F00F-5151-472A-A550-1B5ECDA7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9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32" y="7093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82" y="1098840"/>
            <a:ext cx="8134350" cy="5257511"/>
          </a:xfrm>
        </p:spPr>
        <p:txBody>
          <a:bodyPr>
            <a:normAutofit/>
          </a:bodyPr>
          <a:lstStyle/>
          <a:p>
            <a:r>
              <a:rPr lang="en-US" dirty="0"/>
              <a:t>Expect Final Report to be completed by Sumer, 2018</a:t>
            </a:r>
            <a:endParaRPr lang="en-US" sz="900" dirty="0"/>
          </a:p>
          <a:p>
            <a:r>
              <a:rPr lang="en-US" dirty="0"/>
              <a:t>Deliverables: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Recommendations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Power point presentations on each topic area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Workgroup, compiled </a:t>
            </a:r>
            <a:r>
              <a:rPr lang="en-US" sz="1800"/>
              <a:t>by  sub-team</a:t>
            </a:r>
            <a:r>
              <a:rPr lang="en-US" sz="1800" dirty="0"/>
              <a:t>/topic area </a:t>
            </a:r>
          </a:p>
          <a:p>
            <a:pPr lvl="1"/>
            <a:endParaRPr lang="en-US" sz="900" dirty="0"/>
          </a:p>
          <a:p>
            <a:r>
              <a:rPr lang="en-US" dirty="0"/>
              <a:t>Workgroup report will provide the following: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Summary of Kentucky’s compliance with EPA’s Lead and Copper Rule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Best practices for treatment of lead in drinking water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Best practices for removal of lead pipes, fixtures, etc.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Preparation for future regulatory changes (lower action levels)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Best practices for sharing lead information and educating consumers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Financing practices to fund replacement programs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Recommendations to State Agencies, Utilities, and Industry Associations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063C1-87DE-4811-94AA-98E39F0E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9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C9D50-1E0E-4D53-AB88-101C3AE7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KY Lead Compliance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BA16D2-A225-4F99-8410-E8A1E09E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44" y="1494746"/>
            <a:ext cx="6015207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dirty="0"/>
              <a:t>436 Public Water Supply Systems (PWS) in KY</a:t>
            </a:r>
          </a:p>
          <a:p>
            <a:r>
              <a:rPr lang="en-US" sz="2600" dirty="0"/>
              <a:t>390 PWS monitor for lead under the LCR</a:t>
            </a:r>
          </a:p>
          <a:p>
            <a:r>
              <a:rPr lang="en-US" sz="2600" dirty="0"/>
              <a:t># of samples based on population</a:t>
            </a:r>
          </a:p>
          <a:p>
            <a:r>
              <a:rPr lang="en-US" sz="2600" dirty="0"/>
              <a:t>36,270 Lead Compliance samples 2005-17</a:t>
            </a:r>
          </a:p>
          <a:p>
            <a:r>
              <a:rPr lang="en-US" sz="2600" dirty="0"/>
              <a:t>75% of samples had no detection (&lt; 2 ppb)</a:t>
            </a:r>
          </a:p>
          <a:p>
            <a:r>
              <a:rPr lang="en-US" sz="2600" dirty="0"/>
              <a:t>98% of samples less than 15 ppb</a:t>
            </a:r>
          </a:p>
          <a:p>
            <a:r>
              <a:rPr lang="en-US" sz="2600" dirty="0"/>
              <a:t>3 systems (2%) exceeded 15 ppb</a:t>
            </a:r>
          </a:p>
          <a:p>
            <a:r>
              <a:rPr lang="en-US" sz="2600" dirty="0"/>
              <a:t>3 systems (&lt;1%) required additional action </a:t>
            </a:r>
          </a:p>
          <a:p>
            <a:r>
              <a:rPr lang="en-US" sz="2600" dirty="0"/>
              <a:t>Since 2012, all KY PWS comply with LCR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8642574-413B-A14A-A60B-0CFE78AA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29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B84535-E66E-4BD3-A0E3-0BD0C0A3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6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1ED83C-1F59-46CC-9A92-5FC5B8E54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5" y="651831"/>
            <a:ext cx="7315215" cy="52669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A05287-9383-4D06-9698-762E3288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8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d Workgroup PPT Template_6.13.2017.potx" id="{CC6F5E77-229B-478C-90ED-9000CF5C87C9}" vid="{735FA3CA-3288-4602-BA4C-DD757ADFB8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772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Kentucky Lead Workgroup  Findings and Best Practices </vt:lpstr>
      <vt:lpstr>Flint Public Health Crisis</vt:lpstr>
      <vt:lpstr>Trouble Spreading </vt:lpstr>
      <vt:lpstr>Kentucky Lead Workgroup Members</vt:lpstr>
      <vt:lpstr>Kentucky Lead Workgroup Resources</vt:lpstr>
      <vt:lpstr>Kentucky Lead Workgroup</vt:lpstr>
      <vt:lpstr>Kentucky Lead Workgroup</vt:lpstr>
      <vt:lpstr>KY Lead Compliance Results </vt:lpstr>
      <vt:lpstr>PowerPoint Presentation</vt:lpstr>
      <vt:lpstr>PowerPoint Presentation</vt:lpstr>
      <vt:lpstr> US Lead Service Line Inventory </vt:lpstr>
      <vt:lpstr> Kentucky Lead Service Line Inventory </vt:lpstr>
      <vt:lpstr>How does Kentucky Compare?</vt:lpstr>
      <vt:lpstr>Best Practices Emerging</vt:lpstr>
      <vt:lpstr>Best Practices Emerging</vt:lpstr>
      <vt:lpstr>Best Practices Emerging</vt:lpstr>
      <vt:lpstr>Regulatory Possibilities</vt:lpstr>
      <vt:lpstr> </vt:lpstr>
    </vt:vector>
  </TitlesOfParts>
  <Company>Commonwealth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Booth, Dale (EEC)</dc:creator>
  <cp:lastModifiedBy>Lisa</cp:lastModifiedBy>
  <cp:revision>39</cp:revision>
  <dcterms:created xsi:type="dcterms:W3CDTF">2017-06-13T19:55:06Z</dcterms:created>
  <dcterms:modified xsi:type="dcterms:W3CDTF">2018-05-17T18:19:10Z</dcterms:modified>
</cp:coreProperties>
</file>